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3" r:id="rId5"/>
    <p:sldId id="264" r:id="rId6"/>
    <p:sldId id="261" r:id="rId7"/>
    <p:sldId id="265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4A573B"/>
    <a:srgbClr val="5F9127"/>
    <a:srgbClr val="FFAC33"/>
    <a:srgbClr val="FFB03B"/>
    <a:srgbClr val="F86308"/>
    <a:srgbClr val="FC9804"/>
    <a:srgbClr val="CC0000"/>
    <a:srgbClr val="FF4747"/>
    <a:srgbClr val="FF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5098C6-A4FF-450D-898E-BF5273D5D58E}" type="datetimeFigureOut">
              <a:rPr lang="sk-SK" smtClean="0"/>
              <a:pPr/>
              <a:t>25.10.2014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A2BE9F-2119-4FF0-892B-06DE6EC316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urkova@muran.s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/>
          </p:cNvSpPr>
          <p:nvPr/>
        </p:nvSpPr>
        <p:spPr>
          <a:xfrm>
            <a:off x="981108" y="928670"/>
            <a:ext cx="7377106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560" normalizeH="0" baseline="0" noProof="0" dirty="0" smtClean="0">
                <a:ln>
                  <a:noFill/>
                </a:ln>
                <a:effectLst/>
                <a:uLnTx/>
                <a:uFillTx/>
                <a:latin typeface="AR BERKLEY" pitchFamily="2" charset="0"/>
                <a:ea typeface="+mn-ea"/>
                <a:cs typeface="+mn-cs"/>
              </a:rPr>
              <a:t>Základná škola s materskou školou Muráñ</a:t>
            </a:r>
            <a:endParaRPr kumimoji="0" lang="sk-SK" sz="2000" b="0" i="0" u="none" strike="noStrike" kern="1200" cap="none" spc="560" normalizeH="0" baseline="0" noProof="0" dirty="0">
              <a:ln>
                <a:noFill/>
              </a:ln>
              <a:effectLst/>
              <a:uLnTx/>
              <a:uFillTx/>
              <a:latin typeface="AR BERKLEY" pitchFamily="2" charset="0"/>
              <a:ea typeface="+mn-ea"/>
              <a:cs typeface="+mn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928662" y="1357298"/>
            <a:ext cx="7591420" cy="1981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0" i="0" u="none" strike="noStrike" kern="1200" cap="none" spc="-17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HOVORME  O  JEDLE</a:t>
            </a:r>
            <a:endParaRPr kumimoji="0" lang="sk-SK" sz="6000" b="0" i="0" u="none" strike="noStrike" kern="1200" cap="none" spc="-170" normalizeH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00100" y="3286124"/>
            <a:ext cx="7500990" cy="1143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-20" normalizeH="0" noProof="0" dirty="0" smtClean="0">
                <a:ln w="3200">
                  <a:solidFill>
                    <a:schemeClr val="tx1">
                      <a:lumMod val="8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Bezpečné  skladovanie  a  príprava  jedla</a:t>
            </a:r>
            <a:endParaRPr kumimoji="0" lang="sk-SK" sz="3200" b="0" i="0" u="none" strike="noStrike" kern="1200" cap="none" spc="-20" normalizeH="0" noProof="0" dirty="0">
              <a:ln w="3200">
                <a:solidFill>
                  <a:schemeClr val="tx1">
                    <a:lumMod val="8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1071538" y="2561868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  <a:tabLst>
                <a:tab pos="5653088" algn="l"/>
              </a:tabLst>
            </a:pPr>
            <a:r>
              <a:rPr lang="sk-SK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Exkurzia	1. A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5653088" algn="l"/>
              </a:tabLst>
            </a:pPr>
            <a:r>
              <a:rPr lang="sk-SK" sz="24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Štiepanky</a:t>
            </a:r>
            <a:r>
              <a:rPr lang="sk-SK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	5. B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5653088" algn="l"/>
              </a:tabLst>
            </a:pPr>
            <a:r>
              <a:rPr lang="sk-SK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Skladovanie potravín	5. B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5653088" algn="l"/>
              </a:tabLst>
            </a:pPr>
            <a:r>
              <a:rPr lang="sk-SK" sz="24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Etikárska</a:t>
            </a:r>
            <a:r>
              <a:rPr lang="sk-SK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chladnička	6. A, 7.A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52514" y="642918"/>
            <a:ext cx="7591452" cy="78581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spc="-6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Zoznam  všetkých  zrealizovaných  aktivít  školy</a:t>
            </a:r>
            <a:endParaRPr kumimoji="0" lang="sk-SK" sz="2800" b="0" i="0" u="none" strike="noStrike" kern="1200" cap="none" spc="-60" normalizeH="0" noProof="0" dirty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Rovná spojnica 6"/>
          <p:cNvCxnSpPr/>
          <p:nvPr/>
        </p:nvCxnSpPr>
        <p:spPr>
          <a:xfrm>
            <a:off x="4714876" y="2070090"/>
            <a:ext cx="285752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 flipV="1">
            <a:off x="4500562" y="2071678"/>
            <a:ext cx="36000" cy="36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6" name="Rovná spojnica 15"/>
          <p:cNvCxnSpPr/>
          <p:nvPr/>
        </p:nvCxnSpPr>
        <p:spPr>
          <a:xfrm>
            <a:off x="1500166" y="2070090"/>
            <a:ext cx="285752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V:\2014_10_16 bezpečné skladovanie\Štvrtok  1.A  téma č. 2\SDC11088.JPG"/>
          <p:cNvPicPr>
            <a:picLocks noChangeAspect="1" noChangeArrowheads="1"/>
          </p:cNvPicPr>
          <p:nvPr/>
        </p:nvPicPr>
        <p:blipFill>
          <a:blip r:embed="rId2" cstate="print"/>
          <a:srcRect l="20940" t="10500" b="5500"/>
          <a:stretch>
            <a:fillRect/>
          </a:stretch>
        </p:blipFill>
        <p:spPr bwMode="auto">
          <a:xfrm flipH="1">
            <a:off x="357158" y="2714643"/>
            <a:ext cx="1714512" cy="2428869"/>
          </a:xfrm>
          <a:prstGeom prst="snip2SameRect">
            <a:avLst>
              <a:gd name="adj1" fmla="val 36061"/>
              <a:gd name="adj2" fmla="val 0"/>
            </a:avLst>
          </a:prstGeom>
          <a:noFill/>
          <a:effectLst>
            <a:softEdge rad="317500"/>
          </a:effectLst>
        </p:spPr>
      </p:pic>
      <p:pic>
        <p:nvPicPr>
          <p:cNvPr id="2053" name="Picture 5" descr="V:\2014_10_16 bezpečné skladovanie\Štvrtok  1.A  téma č. 2\SDC11083.JPG"/>
          <p:cNvPicPr>
            <a:picLocks noChangeAspect="1" noChangeArrowheads="1"/>
          </p:cNvPicPr>
          <p:nvPr/>
        </p:nvPicPr>
        <p:blipFill>
          <a:blip r:embed="rId3" cstate="print"/>
          <a:srcRect t="39801"/>
          <a:stretch>
            <a:fillRect/>
          </a:stretch>
        </p:blipFill>
        <p:spPr bwMode="auto">
          <a:xfrm>
            <a:off x="3357554" y="500042"/>
            <a:ext cx="5379696" cy="2428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3" name="BlokTextu 12"/>
          <p:cNvSpPr txBox="1"/>
          <p:nvPr/>
        </p:nvSpPr>
        <p:spPr>
          <a:xfrm>
            <a:off x="7130658" y="600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12 žiakov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363518" y="6110607"/>
            <a:ext cx="185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1. A trieda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1928794" y="4929198"/>
            <a:ext cx="44696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/>
                <a:solidFill>
                  <a:srgbClr val="C00000"/>
                </a:solidFill>
                <a:effectLst/>
              </a:rPr>
              <a:t>Exkurzia</a:t>
            </a:r>
            <a:endParaRPr lang="sk-SK" sz="4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7" name="Picture 2" descr="V:\2014_10_16 bezpečné skladovanie\Štvrtok  1.A  téma č. 2\SDC11085.JPG"/>
          <p:cNvPicPr>
            <a:picLocks noChangeAspect="1" noChangeArrowheads="1"/>
          </p:cNvPicPr>
          <p:nvPr/>
        </p:nvPicPr>
        <p:blipFill>
          <a:blip r:embed="rId4" cstate="print"/>
          <a:srcRect t="25812" r="62269" b="45981"/>
          <a:stretch>
            <a:fillRect/>
          </a:stretch>
        </p:blipFill>
        <p:spPr bwMode="auto">
          <a:xfrm>
            <a:off x="142844" y="5072074"/>
            <a:ext cx="3057916" cy="1714512"/>
          </a:xfrm>
          <a:prstGeom prst="snipRoundRect">
            <a:avLst>
              <a:gd name="adj1" fmla="val 7599"/>
              <a:gd name="adj2" fmla="val 50000"/>
            </a:avLst>
          </a:prstGeom>
          <a:noFill/>
          <a:effectLst>
            <a:softEdge rad="317500"/>
          </a:effectLst>
        </p:spPr>
      </p:pic>
      <p:pic>
        <p:nvPicPr>
          <p:cNvPr id="18" name="Picture 5" descr="V:\2014_10_16 bezpečné skladovanie\Štvrtok  1.A  téma č. 2\SDC11083.JPG"/>
          <p:cNvPicPr>
            <a:picLocks noChangeAspect="1" noChangeArrowheads="1"/>
          </p:cNvPicPr>
          <p:nvPr/>
        </p:nvPicPr>
        <p:blipFill>
          <a:blip r:embed="rId3" cstate="print"/>
          <a:srcRect t="39801" r="55971"/>
          <a:stretch>
            <a:fillRect/>
          </a:stretch>
        </p:blipFill>
        <p:spPr bwMode="auto">
          <a:xfrm>
            <a:off x="1930566" y="105252"/>
            <a:ext cx="4355946" cy="446675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V:\2014_10_16 bezpečné skladovanie\Štvrtok  1.A  téma č. 2\SDC11085.JPG"/>
          <p:cNvPicPr>
            <a:picLocks noChangeAspect="1" noChangeArrowheads="1"/>
          </p:cNvPicPr>
          <p:nvPr/>
        </p:nvPicPr>
        <p:blipFill>
          <a:blip r:embed="rId4" cstate="print"/>
          <a:srcRect l="36022" t="27089"/>
          <a:stretch>
            <a:fillRect/>
          </a:stretch>
        </p:blipFill>
        <p:spPr bwMode="auto">
          <a:xfrm flipH="1">
            <a:off x="285720" y="357166"/>
            <a:ext cx="2714644" cy="23202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1" name="BlokTextu 10"/>
          <p:cNvSpPr txBox="1"/>
          <p:nvPr/>
        </p:nvSpPr>
        <p:spPr>
          <a:xfrm>
            <a:off x="5786446" y="3263816"/>
            <a:ext cx="3000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Naše tety kuchárky</a:t>
            </a:r>
          </a:p>
          <a:p>
            <a:r>
              <a:rPr lang="sk-SK" dirty="0" smtClean="0"/>
              <a:t>vo štvrtok pekne zaránky</a:t>
            </a:r>
          </a:p>
          <a:p>
            <a:r>
              <a:rPr lang="sk-SK" dirty="0" smtClean="0"/>
              <a:t>ukázali prvákom</a:t>
            </a:r>
          </a:p>
          <a:p>
            <a:r>
              <a:rPr lang="sk-SK" dirty="0" smtClean="0"/>
              <a:t>sklad, kuchyňu rad radom.</a:t>
            </a:r>
          </a:p>
          <a:p>
            <a:endParaRPr lang="sk-SK" dirty="0" smtClean="0"/>
          </a:p>
          <a:p>
            <a:r>
              <a:rPr lang="sk-SK" dirty="0" smtClean="0"/>
              <a:t>Deťúrence pozerali</a:t>
            </a:r>
          </a:p>
          <a:p>
            <a:r>
              <a:rPr lang="sk-SK" dirty="0" smtClean="0"/>
              <a:t>ako sa to mieša, pečie...</a:t>
            </a:r>
          </a:p>
          <a:p>
            <a:r>
              <a:rPr lang="sk-SK" dirty="0" smtClean="0"/>
              <a:t>snáď im cesto neutečie!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V:\2014_10_16 bezpečné skladovanie\5.B\IMAG0571.jpg"/>
          <p:cNvPicPr>
            <a:picLocks noChangeAspect="1" noChangeArrowheads="1"/>
          </p:cNvPicPr>
          <p:nvPr/>
        </p:nvPicPr>
        <p:blipFill>
          <a:blip r:embed="rId2" cstate="print"/>
          <a:srcRect l="17244" t="57216" r="38188"/>
          <a:stretch>
            <a:fillRect/>
          </a:stretch>
        </p:blipFill>
        <p:spPr bwMode="auto">
          <a:xfrm rot="21108195" flipH="1">
            <a:off x="5815446" y="3343899"/>
            <a:ext cx="2285600" cy="1462784"/>
          </a:xfrm>
          <a:prstGeom prst="snipRoundRect">
            <a:avLst>
              <a:gd name="adj1" fmla="val 50000"/>
              <a:gd name="adj2" fmla="val 37748"/>
            </a:avLst>
          </a:prstGeom>
          <a:noFill/>
          <a:effectLst>
            <a:softEdge rad="127000"/>
          </a:effectLst>
        </p:spPr>
      </p:pic>
      <p:pic>
        <p:nvPicPr>
          <p:cNvPr id="3080" name="Picture 8" descr="V:\2014_10_16 bezpečné skladovanie\5.B\IMAG0574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r="15385"/>
          <a:stretch>
            <a:fillRect/>
          </a:stretch>
        </p:blipFill>
        <p:spPr bwMode="auto">
          <a:xfrm>
            <a:off x="142844" y="142851"/>
            <a:ext cx="2857520" cy="2251379"/>
          </a:xfrm>
          <a:prstGeom prst="roundRect">
            <a:avLst/>
          </a:prstGeom>
          <a:noFill/>
          <a:ln w="12700">
            <a:solidFill>
              <a:srgbClr val="FF6600"/>
            </a:solidFill>
          </a:ln>
        </p:spPr>
      </p:pic>
      <p:pic>
        <p:nvPicPr>
          <p:cNvPr id="3081" name="Picture 9" descr="V:\2014_10_16 bezpečné skladovanie\5.B\IMAG0581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3225" r="4302"/>
          <a:stretch>
            <a:fillRect/>
          </a:stretch>
        </p:blipFill>
        <p:spPr bwMode="auto">
          <a:xfrm flipH="1">
            <a:off x="142844" y="4841146"/>
            <a:ext cx="2571768" cy="1854065"/>
          </a:xfrm>
          <a:prstGeom prst="roundRect">
            <a:avLst/>
          </a:prstGeom>
          <a:noFill/>
          <a:ln w="12700">
            <a:solidFill>
              <a:srgbClr val="FF6600"/>
            </a:solidFill>
          </a:ln>
        </p:spPr>
      </p:pic>
      <p:pic>
        <p:nvPicPr>
          <p:cNvPr id="14" name="Obrázok 13" descr="DSC_0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-119087"/>
            <a:ext cx="4500594" cy="300039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Obrázok 14" descr="IMAG0568.jpg"/>
          <p:cNvPicPr>
            <a:picLocks noChangeAspect="1"/>
          </p:cNvPicPr>
          <p:nvPr/>
        </p:nvPicPr>
        <p:blipFill>
          <a:blip r:embed="rId6" cstate="print"/>
          <a:srcRect l="13889"/>
          <a:stretch>
            <a:fillRect/>
          </a:stretch>
        </p:blipFill>
        <p:spPr>
          <a:xfrm rot="392753">
            <a:off x="30717" y="2500061"/>
            <a:ext cx="2500330" cy="193573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6" name="Obrázok 15" descr="DSC_0234.JPG"/>
          <p:cNvPicPr>
            <a:picLocks noChangeAspect="1"/>
          </p:cNvPicPr>
          <p:nvPr/>
        </p:nvPicPr>
        <p:blipFill>
          <a:blip r:embed="rId7" cstate="print"/>
          <a:srcRect t="45000" r="60000" b="7333"/>
          <a:stretch>
            <a:fillRect/>
          </a:stretch>
        </p:blipFill>
        <p:spPr>
          <a:xfrm rot="21387841" flipH="1">
            <a:off x="5876917" y="4579400"/>
            <a:ext cx="1377295" cy="1094184"/>
          </a:xfrm>
          <a:prstGeom prst="round2DiagRect">
            <a:avLst>
              <a:gd name="adj1" fmla="val 43351"/>
              <a:gd name="adj2" fmla="val 49358"/>
            </a:avLst>
          </a:prstGeom>
          <a:effectLst>
            <a:softEdge rad="127000"/>
          </a:effectLst>
        </p:spPr>
      </p:pic>
      <p:pic>
        <p:nvPicPr>
          <p:cNvPr id="18" name="Obrázok 17" descr="DSC_0036.JPG"/>
          <p:cNvPicPr>
            <a:picLocks noChangeAspect="1"/>
          </p:cNvPicPr>
          <p:nvPr/>
        </p:nvPicPr>
        <p:blipFill>
          <a:blip r:embed="rId8" cstate="print"/>
          <a:srcRect t="48329" r="55738" b="4574"/>
          <a:stretch>
            <a:fillRect/>
          </a:stretch>
        </p:blipFill>
        <p:spPr>
          <a:xfrm rot="756972">
            <a:off x="6650868" y="4085002"/>
            <a:ext cx="2614471" cy="1794784"/>
          </a:xfrm>
          <a:prstGeom prst="round2DiagRect">
            <a:avLst>
              <a:gd name="adj1" fmla="val 50000"/>
              <a:gd name="adj2" fmla="val 33269"/>
            </a:avLst>
          </a:prstGeom>
          <a:effectLst>
            <a:softEdge rad="317500"/>
          </a:effectLst>
        </p:spPr>
      </p:pic>
      <p:sp>
        <p:nvSpPr>
          <p:cNvPr id="20" name="BlokTextu 19"/>
          <p:cNvSpPr txBox="1"/>
          <p:nvPr/>
        </p:nvSpPr>
        <p:spPr>
          <a:xfrm>
            <a:off x="7130658" y="600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11 žiakov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363518" y="6110607"/>
            <a:ext cx="185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5. B trieda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2000232" y="2571744"/>
            <a:ext cx="36433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500" spc="240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AR JULIAN" pitchFamily="2" charset="0"/>
              </a:rPr>
              <a:t>Suším, suším celý čas,</a:t>
            </a:r>
          </a:p>
          <a:p>
            <a:pPr algn="r"/>
            <a:r>
              <a:rPr lang="sk-SK" sz="1500" spc="240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AR JULIAN" pitchFamily="2" charset="0"/>
              </a:rPr>
              <a:t>oco nebude mať kvas.</a:t>
            </a:r>
          </a:p>
          <a:p>
            <a:pPr algn="r"/>
            <a:r>
              <a:rPr lang="sk-SK" sz="1500" spc="240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AR JULIAN" pitchFamily="2" charset="0"/>
              </a:rPr>
              <a:t>Zato my budeme zdraví,</a:t>
            </a:r>
          </a:p>
          <a:p>
            <a:pPr algn="r"/>
            <a:r>
              <a:rPr lang="sk-SK" sz="1500" spc="240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AR JULIAN" pitchFamily="2" charset="0"/>
              </a:rPr>
              <a:t>sušené ovocie to spraví.</a:t>
            </a:r>
          </a:p>
          <a:p>
            <a:pPr algn="r"/>
            <a:endParaRPr lang="sk-SK" sz="1500" spc="240" dirty="0" smtClean="0">
              <a:ln>
                <a:solidFill>
                  <a:srgbClr val="C00000"/>
                </a:solidFill>
              </a:ln>
              <a:solidFill>
                <a:srgbClr val="FF6600"/>
              </a:solidFill>
              <a:latin typeface="AR JULIAN" pitchFamily="2" charset="0"/>
            </a:endParaRPr>
          </a:p>
          <a:p>
            <a:pPr algn="r"/>
            <a:r>
              <a:rPr lang="sk-SK" sz="1500" spc="240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AR JULIAN" pitchFamily="2" charset="0"/>
              </a:rPr>
              <a:t>Lepšie ako cukrovinky</a:t>
            </a:r>
          </a:p>
          <a:p>
            <a:pPr algn="r"/>
            <a:r>
              <a:rPr lang="sk-SK" sz="1500" spc="240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AR JULIAN" pitchFamily="2" charset="0"/>
              </a:rPr>
              <a:t>sú v zime sušené </a:t>
            </a:r>
            <a:r>
              <a:rPr lang="sk-SK" sz="1500" spc="240" dirty="0" err="1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AR JULIAN" pitchFamily="2" charset="0"/>
              </a:rPr>
              <a:t>ovocinky</a:t>
            </a:r>
            <a:r>
              <a:rPr lang="sk-SK" sz="1500" spc="240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AR JULIAN" pitchFamily="2" charset="0"/>
              </a:rPr>
              <a:t>.</a:t>
            </a:r>
            <a:endParaRPr lang="sk-SK" sz="1500" spc="240" dirty="0">
              <a:ln>
                <a:solidFill>
                  <a:srgbClr val="C00000"/>
                </a:solidFill>
              </a:ln>
              <a:solidFill>
                <a:srgbClr val="FF6600"/>
              </a:solidFill>
              <a:latin typeface="AR JULIAN" pitchFamily="2" charset="0"/>
            </a:endParaRPr>
          </a:p>
        </p:txBody>
      </p:sp>
      <p:pic>
        <p:nvPicPr>
          <p:cNvPr id="3082" name="Picture 10" descr="V:\2014_10_16 bezpečné skladovanie\5.B\IMAG0588.jpg"/>
          <p:cNvPicPr>
            <a:picLocks noChangeAspect="1" noChangeArrowheads="1"/>
          </p:cNvPicPr>
          <p:nvPr/>
        </p:nvPicPr>
        <p:blipFill>
          <a:blip r:embed="rId9" cstate="print"/>
          <a:srcRect l="12281" r="8772"/>
          <a:stretch>
            <a:fillRect/>
          </a:stretch>
        </p:blipFill>
        <p:spPr bwMode="auto">
          <a:xfrm>
            <a:off x="6040239" y="571480"/>
            <a:ext cx="2960917" cy="2500330"/>
          </a:xfrm>
          <a:prstGeom prst="roundRect">
            <a:avLst>
              <a:gd name="adj" fmla="val 32939"/>
            </a:avLst>
          </a:prstGeom>
          <a:noFill/>
          <a:effectLst>
            <a:softEdge rad="127000"/>
          </a:effectLst>
        </p:spPr>
      </p:pic>
      <p:sp>
        <p:nvSpPr>
          <p:cNvPr id="8" name="BlokTextu 7"/>
          <p:cNvSpPr txBox="1"/>
          <p:nvPr/>
        </p:nvSpPr>
        <p:spPr>
          <a:xfrm>
            <a:off x="3286116" y="1357298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spc="200" dirty="0" smtClean="0">
                <a:ln w="12700">
                  <a:solidFill>
                    <a:srgbClr val="F86308"/>
                  </a:solidFill>
                  <a:prstDash val="solid"/>
                </a:ln>
                <a:solidFill>
                  <a:srgbClr val="FFA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JULIAN" pitchFamily="2" charset="0"/>
              </a:rPr>
              <a:t>Š</a:t>
            </a:r>
            <a:r>
              <a:rPr lang="sk-SK" sz="3200" b="1" spc="200" dirty="0" smtClean="0">
                <a:ln w="12700">
                  <a:solidFill>
                    <a:srgbClr val="F86308"/>
                  </a:solidFill>
                  <a:prstDash val="solid"/>
                </a:ln>
                <a:solidFill>
                  <a:srgbClr val="FFA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JULIAN" pitchFamily="2" charset="0"/>
              </a:rPr>
              <a:t>TIEPANKY</a:t>
            </a:r>
            <a:endParaRPr lang="sk-SK" sz="3200" b="1" spc="200" dirty="0">
              <a:ln w="12700">
                <a:solidFill>
                  <a:srgbClr val="F86308"/>
                </a:solidFill>
                <a:prstDash val="solid"/>
              </a:ln>
              <a:solidFill>
                <a:srgbClr val="FFAC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JULIAN" pitchFamily="2" charset="0"/>
            </a:endParaRPr>
          </a:p>
        </p:txBody>
      </p:sp>
      <p:pic>
        <p:nvPicPr>
          <p:cNvPr id="3077" name="Picture 5" descr="V:\2014_10_16 bezpečné skladovanie\5.B\IMAG0569.jpg"/>
          <p:cNvPicPr>
            <a:picLocks noChangeAspect="1" noChangeArrowheads="1"/>
          </p:cNvPicPr>
          <p:nvPr/>
        </p:nvPicPr>
        <p:blipFill>
          <a:blip r:embed="rId10" cstate="print">
            <a:lum bright="10000" contrast="10000"/>
          </a:blip>
          <a:srcRect/>
          <a:stretch>
            <a:fillRect/>
          </a:stretch>
        </p:blipFill>
        <p:spPr bwMode="auto">
          <a:xfrm flipH="1">
            <a:off x="2643174" y="4500570"/>
            <a:ext cx="2571768" cy="1714512"/>
          </a:xfrm>
          <a:prstGeom prst="roundRect">
            <a:avLst/>
          </a:prstGeom>
          <a:noFill/>
          <a:ln w="127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:\DSC_002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-32" y="571480"/>
            <a:ext cx="5036381" cy="33575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pic>
        <p:nvPicPr>
          <p:cNvPr id="4099" name="Picture 3" descr="V:\výstava\1A 2A\DSC_0033.JPG"/>
          <p:cNvPicPr>
            <a:picLocks noChangeAspect="1" noChangeArrowheads="1"/>
          </p:cNvPicPr>
          <p:nvPr/>
        </p:nvPicPr>
        <p:blipFill>
          <a:blip r:embed="rId3" cstate="print"/>
          <a:srcRect l="17343" t="3716" r="5026" b="21956"/>
          <a:stretch>
            <a:fillRect/>
          </a:stretch>
        </p:blipFill>
        <p:spPr bwMode="auto">
          <a:xfrm>
            <a:off x="5572132" y="3786190"/>
            <a:ext cx="3102000" cy="19800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65100" prst="coolSlant"/>
          </a:sp3d>
        </p:spPr>
      </p:pic>
      <p:pic>
        <p:nvPicPr>
          <p:cNvPr id="4098" name="Picture 2" descr="V:\výstava\1A 2A\DSC_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143380"/>
            <a:ext cx="3214710" cy="21431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Obdĺžnik 8"/>
          <p:cNvSpPr/>
          <p:nvPr/>
        </p:nvSpPr>
        <p:spPr>
          <a:xfrm rot="326902" flipH="1">
            <a:off x="4291915" y="719848"/>
            <a:ext cx="4263372" cy="5660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18634"/>
              </a:avLst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sk-SK" sz="3600" b="1" cap="none" spc="0" dirty="0" smtClean="0">
                <a:ln w="10541" cmpd="sng">
                  <a:solidFill>
                    <a:srgbClr val="5F9127"/>
                  </a:solidFill>
                  <a:prstDash val="solid"/>
                </a:ln>
                <a:solidFill>
                  <a:srgbClr val="49701E"/>
                </a:solidFill>
                <a:effectLst/>
              </a:rPr>
              <a:t>Skladovanie  potravín</a:t>
            </a:r>
            <a:endParaRPr lang="sk-SK" sz="3600" b="1" cap="none" spc="0" dirty="0">
              <a:ln w="10541" cmpd="sng">
                <a:solidFill>
                  <a:srgbClr val="5F9127"/>
                </a:solidFill>
                <a:prstDash val="solid"/>
              </a:ln>
              <a:solidFill>
                <a:srgbClr val="49701E"/>
              </a:solidFill>
              <a:effectLst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363518" y="6110607"/>
            <a:ext cx="185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5. B trieda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130658" y="600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11 žiakov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https://www.okbonus.sk/img/edee/_generated/limit/periodicals/229/motiv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500570"/>
            <a:ext cx="2361143" cy="1571636"/>
          </a:xfrm>
          <a:prstGeom prst="rect">
            <a:avLst/>
          </a:prstGeom>
          <a:noFill/>
        </p:spPr>
      </p:pic>
      <p:pic>
        <p:nvPicPr>
          <p:cNvPr id="3078" name="Picture 6" descr="http://img.topky.sk/mojdom/big/1021682.jpg/chladnicka-domace-spotrebic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r="726" b="9090"/>
          <a:stretch>
            <a:fillRect/>
          </a:stretch>
        </p:blipFill>
        <p:spPr bwMode="auto">
          <a:xfrm>
            <a:off x="7500958" y="2428868"/>
            <a:ext cx="1050138" cy="1000132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4429124" y="1746112"/>
            <a:ext cx="3429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n>
                  <a:solidFill>
                    <a:srgbClr val="4A573B"/>
                  </a:solidFill>
                </a:ln>
                <a:solidFill>
                  <a:srgbClr val="4A573B"/>
                </a:solidFill>
              </a:rPr>
              <a:t>Skladujeme  ako treba ovocie, zeleninu ba aj chleba.</a:t>
            </a:r>
          </a:p>
          <a:p>
            <a:r>
              <a:rPr lang="sk-SK" dirty="0" smtClean="0">
                <a:ln>
                  <a:solidFill>
                    <a:srgbClr val="4A573B"/>
                  </a:solidFill>
                </a:ln>
                <a:solidFill>
                  <a:srgbClr val="4A573B"/>
                </a:solidFill>
              </a:rPr>
              <a:t>Postup čítam z tabule, </a:t>
            </a:r>
          </a:p>
          <a:p>
            <a:r>
              <a:rPr lang="sk-SK" dirty="0" smtClean="0">
                <a:ln>
                  <a:solidFill>
                    <a:srgbClr val="4A573B"/>
                  </a:solidFill>
                </a:ln>
                <a:solidFill>
                  <a:srgbClr val="4A573B"/>
                </a:solidFill>
              </a:rPr>
              <a:t>v liste okrem machule </a:t>
            </a:r>
          </a:p>
          <a:p>
            <a:r>
              <a:rPr lang="sk-SK" dirty="0" smtClean="0">
                <a:ln>
                  <a:solidFill>
                    <a:srgbClr val="4A573B"/>
                  </a:solidFill>
                </a:ln>
                <a:solidFill>
                  <a:srgbClr val="4A573B"/>
                </a:solidFill>
              </a:rPr>
              <a:t>mám aj dobré poznámky</a:t>
            </a:r>
          </a:p>
          <a:p>
            <a:r>
              <a:rPr lang="sk-SK" dirty="0" smtClean="0">
                <a:ln>
                  <a:solidFill>
                    <a:srgbClr val="4A573B"/>
                  </a:solidFill>
                </a:ln>
                <a:solidFill>
                  <a:srgbClr val="4A573B"/>
                </a:solidFill>
              </a:rPr>
              <a:t>dnes to bude bez známky.</a:t>
            </a:r>
            <a:endParaRPr lang="sk-SK" dirty="0">
              <a:ln>
                <a:solidFill>
                  <a:srgbClr val="4A573B"/>
                </a:solidFill>
              </a:ln>
              <a:solidFill>
                <a:srgbClr val="4A57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lokTextu 21"/>
          <p:cNvSpPr txBox="1"/>
          <p:nvPr/>
        </p:nvSpPr>
        <p:spPr>
          <a:xfrm>
            <a:off x="5786478" y="2478281"/>
            <a:ext cx="34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spc="-60" dirty="0" err="1" smtClean="0"/>
              <a:t>Fito</a:t>
            </a:r>
            <a:r>
              <a:rPr lang="sk-SK" sz="1400" spc="-60" dirty="0" smtClean="0"/>
              <a:t> Cibuľa, Michal </a:t>
            </a:r>
            <a:r>
              <a:rPr lang="sk-SK" sz="1400" spc="-60" dirty="0" err="1" smtClean="0"/>
              <a:t>Dendeši</a:t>
            </a:r>
            <a:r>
              <a:rPr lang="sk-SK" sz="1400" spc="-60" dirty="0" smtClean="0"/>
              <a:t>, Robo </a:t>
            </a:r>
            <a:r>
              <a:rPr lang="sk-SK" sz="1400" spc="-60" dirty="0" err="1" smtClean="0"/>
              <a:t>Mušuka</a:t>
            </a:r>
            <a:endParaRPr lang="sk-SK" sz="1400" spc="-60" dirty="0"/>
          </a:p>
        </p:txBody>
      </p:sp>
      <p:pic>
        <p:nvPicPr>
          <p:cNvPr id="1027" name="Picture 3" descr="V:\2014_10_16 bezpečné skladovanie\DSC0174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b="15622"/>
          <a:stretch>
            <a:fillRect/>
          </a:stretch>
        </p:blipFill>
        <p:spPr bwMode="auto">
          <a:xfrm>
            <a:off x="3286116" y="391718"/>
            <a:ext cx="2428892" cy="15370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1028" name="Picture 4" descr="V:\2014_10_16 bezpečné skladovanie\DSC_0008.JPG"/>
          <p:cNvPicPr>
            <a:picLocks noChangeAspect="1" noChangeArrowheads="1"/>
          </p:cNvPicPr>
          <p:nvPr/>
        </p:nvPicPr>
        <p:blipFill>
          <a:blip r:embed="rId3" cstate="print"/>
          <a:srcRect l="3333"/>
          <a:stretch>
            <a:fillRect/>
          </a:stretch>
        </p:blipFill>
        <p:spPr bwMode="auto">
          <a:xfrm>
            <a:off x="1214414" y="3150638"/>
            <a:ext cx="1928826" cy="29930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1029" name="Picture 5" descr="V:\2014_10_16 bezpečné skladovanie\DSC_0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286124"/>
            <a:ext cx="2143136" cy="14287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1030" name="Picture 6" descr="V:\2014_10_16 bezpečné skladovanie\DSC_0171.JPG"/>
          <p:cNvPicPr>
            <a:picLocks noChangeAspect="1" noChangeArrowheads="1"/>
          </p:cNvPicPr>
          <p:nvPr/>
        </p:nvPicPr>
        <p:blipFill>
          <a:blip r:embed="rId5" cstate="print"/>
          <a:srcRect l="7500" t="3750" r="5000"/>
          <a:stretch>
            <a:fillRect/>
          </a:stretch>
        </p:blipFill>
        <p:spPr bwMode="auto">
          <a:xfrm>
            <a:off x="428596" y="438131"/>
            <a:ext cx="2714644" cy="19907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1031" name="Picture 7" descr="V:\2014_10_16 bezpečné skladovanie\DSC_0009.JPG"/>
          <p:cNvPicPr>
            <a:picLocks noChangeAspect="1" noChangeArrowheads="1"/>
          </p:cNvPicPr>
          <p:nvPr/>
        </p:nvPicPr>
        <p:blipFill>
          <a:blip r:embed="rId6" cstate="print"/>
          <a:srcRect l="2274" t="35087" r="8619" b="19347"/>
          <a:stretch>
            <a:fillRect/>
          </a:stretch>
        </p:blipFill>
        <p:spPr bwMode="auto">
          <a:xfrm rot="5400000">
            <a:off x="-752513" y="4248155"/>
            <a:ext cx="2933721" cy="10001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4" name="Picture 4" descr="V:\DSC01740.jpg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 t="13600" r="7200"/>
          <a:stretch>
            <a:fillRect/>
          </a:stretch>
        </p:blipFill>
        <p:spPr bwMode="auto">
          <a:xfrm>
            <a:off x="5881697" y="357166"/>
            <a:ext cx="2976583" cy="2078476"/>
          </a:xfrm>
          <a:prstGeom prst="snipRoundRect">
            <a:avLst>
              <a:gd name="adj1" fmla="val 927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23" name="BlokTextu 22"/>
          <p:cNvSpPr txBox="1"/>
          <p:nvPr/>
        </p:nvSpPr>
        <p:spPr>
          <a:xfrm>
            <a:off x="3500430" y="3429000"/>
            <a:ext cx="28148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n>
                  <a:solidFill>
                    <a:srgbClr val="FF5D5D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Kopec jedla a čo sním?</a:t>
            </a:r>
          </a:p>
          <a:p>
            <a:r>
              <a:rPr lang="sk-SK" sz="1600" dirty="0" smtClean="0">
                <a:ln>
                  <a:solidFill>
                    <a:srgbClr val="FF5D5D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 chladničky položím!</a:t>
            </a:r>
          </a:p>
          <a:p>
            <a:r>
              <a:rPr lang="sk-SK" sz="1600" dirty="0" smtClean="0">
                <a:ln>
                  <a:solidFill>
                    <a:srgbClr val="FF5D5D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Podľa čoho zoradiť?</a:t>
            </a:r>
          </a:p>
          <a:p>
            <a:r>
              <a:rPr lang="sk-SK" sz="1600" dirty="0" smtClean="0">
                <a:ln>
                  <a:solidFill>
                    <a:srgbClr val="FF5D5D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Kto mi v tom vie poradiť?</a:t>
            </a:r>
          </a:p>
          <a:p>
            <a:endParaRPr lang="sk-SK" sz="1600" dirty="0" smtClean="0">
              <a:ln>
                <a:solidFill>
                  <a:srgbClr val="FF5D5D"/>
                </a:solidFill>
              </a:ln>
              <a:solidFill>
                <a:schemeClr val="bg2">
                  <a:lumMod val="75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sk-SK" sz="1600" dirty="0" smtClean="0">
                <a:ln>
                  <a:solidFill>
                    <a:srgbClr val="FF5D5D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Chladničku si vyrobíme, </a:t>
            </a:r>
          </a:p>
          <a:p>
            <a:r>
              <a:rPr lang="sk-SK" sz="1600" dirty="0" smtClean="0">
                <a:ln>
                  <a:solidFill>
                    <a:srgbClr val="FF5D5D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 nej všetko nalepíme.</a:t>
            </a:r>
          </a:p>
          <a:p>
            <a:r>
              <a:rPr lang="sk-SK" sz="1600" dirty="0" smtClean="0">
                <a:ln>
                  <a:solidFill>
                    <a:srgbClr val="FF5D5D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Takto pekne pospolu</a:t>
            </a:r>
          </a:p>
          <a:p>
            <a:r>
              <a:rPr lang="sk-SK" sz="1600" dirty="0" smtClean="0">
                <a:ln>
                  <a:solidFill>
                    <a:srgbClr val="FF5D5D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splnili sme úlohu. </a:t>
            </a:r>
          </a:p>
          <a:p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857752" y="6110607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6. A, 7. A trieda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7130658" y="600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3 žiaci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Obdĺžnik 24"/>
          <p:cNvSpPr/>
          <p:nvPr/>
        </p:nvSpPr>
        <p:spPr>
          <a:xfrm>
            <a:off x="3428992" y="2285992"/>
            <a:ext cx="21431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sk-SK" sz="2800" b="0" cap="none" spc="23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Etikárska</a:t>
            </a:r>
            <a:r>
              <a:rPr lang="sk-SK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chladnička</a:t>
            </a:r>
            <a:endParaRPr lang="sk-SK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www.svietidla-eshop.sk/fotky-svietidla/vlocka-vianocna-2d-500mm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632958">
            <a:off x="8114047" y="223554"/>
            <a:ext cx="1086557" cy="1043095"/>
          </a:xfrm>
          <a:prstGeom prst="rect">
            <a:avLst/>
          </a:prstGeom>
          <a:noFill/>
        </p:spPr>
      </p:pic>
      <p:pic>
        <p:nvPicPr>
          <p:cNvPr id="26" name="Picture 2" descr="http://www.svietidla-eshop.sk/fotky-svietidla/vlocka-vianocna-2d-500mm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632958">
            <a:off x="8117415" y="4425998"/>
            <a:ext cx="818712" cy="785963"/>
          </a:xfrm>
          <a:prstGeom prst="rect">
            <a:avLst/>
          </a:prstGeom>
          <a:noFill/>
        </p:spPr>
      </p:pic>
      <p:pic>
        <p:nvPicPr>
          <p:cNvPr id="2054" name="Picture 6" descr="http://www.svietidla-eshop.sk/fotky-svietidla/vianocna-ozdoba-vlocka-zavesna-500mm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08131">
            <a:off x="8004276" y="5215789"/>
            <a:ext cx="423556" cy="432200"/>
          </a:xfrm>
          <a:prstGeom prst="rect">
            <a:avLst/>
          </a:prstGeom>
          <a:noFill/>
        </p:spPr>
      </p:pic>
      <p:pic>
        <p:nvPicPr>
          <p:cNvPr id="29" name="Picture 6" descr="http://www.svietidla-eshop.sk/fotky-svietidla/vianocna-ozdoba-vlocka-zavesna-500mm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08131">
            <a:off x="8612975" y="6182785"/>
            <a:ext cx="229372" cy="234053"/>
          </a:xfrm>
          <a:prstGeom prst="rect">
            <a:avLst/>
          </a:prstGeom>
          <a:noFill/>
        </p:spPr>
      </p:pic>
      <p:pic>
        <p:nvPicPr>
          <p:cNvPr id="30" name="Picture 6" descr="http://www.svietidla-eshop.sk/fotky-svietidla/vianocna-ozdoba-vlocka-zavesna-500mm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08131">
            <a:off x="1020070" y="5798855"/>
            <a:ext cx="769314" cy="785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71472" y="909041"/>
            <a:ext cx="785818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</a:tabLst>
            </a:pPr>
            <a:r>
              <a:rPr lang="sk-SK" sz="2000" b="1" spc="-10" dirty="0" smtClean="0">
                <a:ln>
                  <a:solidFill>
                    <a:srgbClr val="043F5C"/>
                  </a:solidFill>
                </a:ln>
                <a:solidFill>
                  <a:srgbClr val="043F5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000" spc="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Základná škola s materskou školou Muráň,  049 01 Muráň 353</a:t>
            </a:r>
          </a:p>
          <a:p>
            <a:endParaRPr lang="sk-SK" sz="1600" b="1" spc="4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pc="4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pc="4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  <a:tabLst>
                <a:tab pos="2778125" algn="l"/>
              </a:tabLst>
            </a:pPr>
            <a:r>
              <a:rPr lang="sk-SK" sz="2400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Štvrtok 16.10.2014</a:t>
            </a:r>
            <a:r>
              <a:rPr lang="sk-SK" sz="2400" cap="all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534988" algn="l"/>
              </a:tabLst>
            </a:pPr>
            <a:r>
              <a:rPr lang="sk-SK" sz="2400" b="1" cap="all" spc="5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400" b="1" cap="all" spc="-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Bezpečné  skladovanie  a  príprava  jedla</a:t>
            </a:r>
            <a:endParaRPr lang="sk-SK" spc="-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tabLst>
                <a:tab pos="534988" algn="l"/>
              </a:tabLst>
            </a:pPr>
            <a:endParaRPr lang="sk-SK" spc="4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34988" algn="l"/>
                <a:tab pos="1887538" algn="l"/>
              </a:tabLst>
            </a:pPr>
            <a:r>
              <a:rPr lang="sk-SK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Žiacky tím:	</a:t>
            </a:r>
          </a:p>
          <a:p>
            <a:pPr>
              <a:tabLst>
                <a:tab pos="534988" algn="l"/>
              </a:tabLst>
            </a:pPr>
            <a:r>
              <a:rPr lang="sk-SK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Martin </a:t>
            </a:r>
            <a:r>
              <a:rPr lang="sk-SK" spc="4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Dacho</a:t>
            </a:r>
            <a:r>
              <a:rPr lang="sk-SK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 A, Tereza </a:t>
            </a:r>
            <a:r>
              <a:rPr lang="sk-SK" spc="4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Hemlíková</a:t>
            </a:r>
            <a:r>
              <a:rPr lang="sk-SK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5. A, Stela </a:t>
            </a:r>
            <a:r>
              <a:rPr lang="sk-SK" spc="4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Laurenčíková</a:t>
            </a:r>
            <a:r>
              <a:rPr lang="sk-SK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8. A ,  	Adam </a:t>
            </a:r>
            <a:r>
              <a:rPr lang="sk-SK" spc="4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Longauer</a:t>
            </a:r>
            <a:r>
              <a:rPr lang="sk-SK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8. A, Kristián </a:t>
            </a:r>
            <a:r>
              <a:rPr lang="sk-SK" spc="4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Murko</a:t>
            </a:r>
            <a:r>
              <a:rPr lang="sk-SK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8. A</a:t>
            </a:r>
          </a:p>
          <a:p>
            <a:endParaRPr lang="sk-SK" spc="4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34988" algn="l"/>
              </a:tabLst>
            </a:pPr>
            <a:r>
              <a:rPr lang="sk-SK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Počet žiakov zapojených do dennej témy: 83</a:t>
            </a:r>
          </a:p>
          <a:p>
            <a:pPr>
              <a:spcAft>
                <a:spcPts val="2400"/>
              </a:spcAft>
              <a:tabLst>
                <a:tab pos="534988" algn="l"/>
              </a:tabLst>
            </a:pPr>
            <a:r>
              <a:rPr lang="sk-SK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Počet žiakov školy: 151</a:t>
            </a:r>
          </a:p>
          <a:p>
            <a:pPr>
              <a:spcAft>
                <a:spcPts val="2400"/>
              </a:spcAft>
              <a:tabLst>
                <a:tab pos="534988" algn="l"/>
              </a:tabLst>
            </a:pPr>
            <a:r>
              <a:rPr lang="sk-SK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Kontaktná osoba:</a:t>
            </a:r>
          </a:p>
          <a:p>
            <a:pPr>
              <a:spcAft>
                <a:spcPts val="1200"/>
              </a:spcAft>
              <a:tabLst>
                <a:tab pos="2600325" algn="l"/>
              </a:tabLst>
            </a:pPr>
            <a:r>
              <a:rPr lang="sk-SK" sz="2400" spc="40" dirty="0" smtClean="0">
                <a:solidFill>
                  <a:srgbClr val="692F15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tabLst>
                <a:tab pos="450850" algn="l"/>
              </a:tabLst>
            </a:pPr>
            <a:r>
              <a:rPr lang="sk-SK" sz="2800" cap="all" spc="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sk-SK" sz="2800" cap="all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pc="40" dirty="0" smtClean="0"/>
          </a:p>
          <a:p>
            <a:endParaRPr lang="sk-SK" spc="40" dirty="0"/>
          </a:p>
        </p:txBody>
      </p:sp>
      <p:sp>
        <p:nvSpPr>
          <p:cNvPr id="3" name="Obdĺžnik 2"/>
          <p:cNvSpPr/>
          <p:nvPr/>
        </p:nvSpPr>
        <p:spPr>
          <a:xfrm>
            <a:off x="4857752" y="5286388"/>
            <a:ext cx="3286148" cy="6155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k-SK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sk-SK" spc="4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Murková</a:t>
            </a:r>
            <a:endParaRPr lang="sk-SK" spc="4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600" spc="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058/4494239, </a:t>
            </a:r>
            <a:r>
              <a:rPr lang="sk-SK" sz="1600" spc="40" dirty="0" err="1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murkova@muran.sk</a:t>
            </a:r>
            <a:endParaRPr lang="sk-SK" sz="1600" dirty="0">
              <a:solidFill>
                <a:srgbClr val="6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Vlastná 55">
      <a:dk1>
        <a:sysClr val="windowText" lastClr="000000"/>
      </a:dk1>
      <a:lt1>
        <a:sysClr val="window" lastClr="FFFFFF"/>
      </a:lt1>
      <a:dk2>
        <a:srgbClr val="FF2323"/>
      </a:dk2>
      <a:lt2>
        <a:srgbClr val="FEFAC9"/>
      </a:lt2>
      <a:accent1>
        <a:srgbClr val="A5B592"/>
      </a:accent1>
      <a:accent2>
        <a:srgbClr val="FF5353"/>
      </a:accent2>
      <a:accent3>
        <a:srgbClr val="E7BC29"/>
      </a:accent3>
      <a:accent4>
        <a:srgbClr val="FF3737"/>
      </a:accent4>
      <a:accent5>
        <a:srgbClr val="FF4F4F"/>
      </a:accent5>
      <a:accent6>
        <a:srgbClr val="809EC2"/>
      </a:accent6>
      <a:hlink>
        <a:srgbClr val="C00000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587</TotalTime>
  <Words>194</Words>
  <Application>Microsoft Office PowerPoint</Application>
  <PresentationFormat>Prezentácia na obrazovke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Papier</vt:lpstr>
      <vt:lpstr>Snímka 1</vt:lpstr>
      <vt:lpstr>Snímka 2</vt:lpstr>
      <vt:lpstr>Snímka 3</vt:lpstr>
      <vt:lpstr>Snímka 4</vt:lpstr>
      <vt:lpstr>Snímka 5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Hovorme o jedle</dc:title>
  <dc:creator>murn</dc:creator>
  <cp:lastModifiedBy>Uzivatel</cp:lastModifiedBy>
  <cp:revision>54</cp:revision>
  <dcterms:created xsi:type="dcterms:W3CDTF">2014-10-21T10:57:08Z</dcterms:created>
  <dcterms:modified xsi:type="dcterms:W3CDTF">2014-10-25T20:33:38Z</dcterms:modified>
</cp:coreProperties>
</file>